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  <p:sldMasterId id="2147483659" r:id="rId3"/>
  </p:sldMasterIdLst>
  <p:notesMasterIdLst>
    <p:notesMasterId r:id="rId5"/>
  </p:notesMasterIdLst>
  <p:handoutMasterIdLst>
    <p:handoutMasterId r:id="rId6"/>
  </p:handoutMasterIdLst>
  <p:sldIdLst>
    <p:sldId id="467" r:id="rId4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E2F"/>
    <a:srgbClr val="78BE20"/>
    <a:srgbClr val="FC7701"/>
    <a:srgbClr val="F2401F"/>
    <a:srgbClr val="FF3300"/>
    <a:srgbClr val="E7401F"/>
    <a:srgbClr val="007942"/>
    <a:srgbClr val="0066FF"/>
    <a:srgbClr val="FCDC41"/>
    <a:srgbClr val="324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1" autoAdjust="0"/>
    <p:restoredTop sz="91001" autoAdjust="0"/>
  </p:normalViewPr>
  <p:slideViewPr>
    <p:cSldViewPr snapToGrid="0" snapToObjects="1">
      <p:cViewPr varScale="1">
        <p:scale>
          <a:sx n="75" d="100"/>
          <a:sy n="75" d="100"/>
        </p:scale>
        <p:origin x="163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325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2BF15-CC46-4F83-A4A9-D6AA6EBEBC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12E7-533D-490C-A726-07D88BACB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99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B8C13ED-9018-46D4-839C-FFF505109A2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5ECB1083-D2D7-4D15-8A7E-3FFE75B35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5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een-panormic_rv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" y="0"/>
            <a:ext cx="9231965" cy="6925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31BF-7BAA-B545-8A54-BD6165549183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3B2-5B0F-514C-AE92-94CAAA68D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91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98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52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5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02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61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86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5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329"/>
            <a:ext cx="82296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892"/>
            <a:ext cx="8229600" cy="4220806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10966"/>
            <a:ext cx="2133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3F31BF-7BAA-B545-8A54-BD6165549183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10966"/>
            <a:ext cx="2895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3248" y="6310966"/>
            <a:ext cx="2133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644DF3B2-5B0F-514C-AE92-94CAAA68DD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30945"/>
            <a:ext cx="9214338" cy="32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63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46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2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2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1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15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95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62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13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4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3F31BF-7BAA-B545-8A54-BD6165549183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644DF3B2-5B0F-514C-AE92-94CAAA68DD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30945"/>
            <a:ext cx="9214338" cy="32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47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8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4445"/>
            <a:ext cx="82296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0008"/>
            <a:ext cx="4038600" cy="4204524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0008"/>
            <a:ext cx="4038600" cy="4204525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518"/>
            <a:ext cx="2133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3F31BF-7BAA-B545-8A54-BD6165549183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50518"/>
            <a:ext cx="2895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50518"/>
            <a:ext cx="2133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644DF3B2-5B0F-514C-AE92-94CAAA68DD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30945"/>
            <a:ext cx="9214338" cy="32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747"/>
            <a:ext cx="82296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461985"/>
            <a:ext cx="4040188" cy="3670555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61985"/>
            <a:ext cx="4041775" cy="3670555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78335"/>
            <a:ext cx="2133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3F31BF-7BAA-B545-8A54-BD6165549183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78335"/>
            <a:ext cx="2895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78335"/>
            <a:ext cx="21336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644DF3B2-5B0F-514C-AE92-94CAAA68DD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30945"/>
            <a:ext cx="9214338" cy="32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881"/>
            <a:ext cx="82296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3F31BF-7BAA-B545-8A54-BD6165549183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644DF3B2-5B0F-514C-AE92-94CAAA68DD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430945"/>
            <a:ext cx="9214338" cy="32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31BF-7BAA-B545-8A54-BD6165549183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3B2-5B0F-514C-AE92-94CAAA68DD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6430945"/>
            <a:ext cx="9214338" cy="32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3F31BF-7BAA-B545-8A54-BD6165549183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644DF3B2-5B0F-514C-AE92-94CAAA68DD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30945"/>
            <a:ext cx="9214338" cy="32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l gree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 userDrawn="1"/>
        </p:nvSpPr>
        <p:spPr>
          <a:xfrm>
            <a:off x="38100" y="153454"/>
            <a:ext cx="9105900" cy="457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rgbClr val="509E2F"/>
              </a:solidFill>
              <a:latin typeface="Orgon Slab" panose="02000503000000020004" pitchFamily="50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128822" y="914729"/>
            <a:ext cx="4267200" cy="315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SzPct val="9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rgbClr val="33CC33"/>
              </a:buClr>
              <a:buSzPct val="75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14300" indent="-114300">
              <a:buFontTx/>
              <a:buNone/>
            </a:pPr>
            <a:endParaRPr lang="en-US" altLang="en-US" sz="1200" b="1" dirty="0">
              <a:latin typeface="+mj-lt"/>
            </a:endParaRPr>
          </a:p>
          <a:p>
            <a:pPr marL="114300" indent="-114300">
              <a:buFontTx/>
              <a:buNone/>
            </a:pPr>
            <a:endParaRPr lang="en-US" altLang="en-US" sz="1200" b="1" dirty="0">
              <a:latin typeface="+mj-lt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19050" y="4228305"/>
            <a:ext cx="4381500" cy="262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rgbClr val="33CC33"/>
              </a:buClr>
              <a:buSzPct val="75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SzTx/>
              <a:buFontTx/>
              <a:buNone/>
            </a:pPr>
            <a:endParaRPr lang="en-US" altLang="en-US" sz="1200" dirty="0">
              <a:latin typeface="Orgon Slab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F31BF-7BAA-B545-8A54-BD6165549183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DF3B2-5B0F-514C-AE92-94CAAA68DD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green-stripe.jp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5" y="0"/>
            <a:ext cx="9231965" cy="692505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503300"/>
            <a:ext cx="1853965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en-US" sz="1000" dirty="0">
                <a:solidFill>
                  <a:srgbClr val="006000"/>
                </a:solidFill>
                <a:latin typeface="Times New Roman" pitchFamily="18" charset="0"/>
              </a:rPr>
              <a:t>Ian Ferguson</a:t>
            </a:r>
            <a:r>
              <a:rPr lang="en-US" altLang="en-US" sz="1000" baseline="0" dirty="0">
                <a:solidFill>
                  <a:srgbClr val="006000"/>
                </a:solidFill>
                <a:latin typeface="Times New Roman" pitchFamily="18" charset="0"/>
              </a:rPr>
              <a:t> </a:t>
            </a:r>
            <a:r>
              <a:rPr lang="en-US" altLang="en-US" sz="1000" dirty="0">
                <a:solidFill>
                  <a:srgbClr val="006000"/>
                </a:solidFill>
                <a:latin typeface="Times New Roman" pitchFamily="18" charset="0"/>
              </a:rPr>
              <a:t>(ianf@mst.edu)</a:t>
            </a:r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5067300" y="6503299"/>
            <a:ext cx="4148711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000" baseline="0" dirty="0">
                <a:solidFill>
                  <a:srgbClr val="006000"/>
                </a:solidFill>
                <a:latin typeface="Times New Roman" pitchFamily="18" charset="0"/>
              </a:rPr>
              <a:t>College of Engineering and Computing: ABET Visit, </a:t>
            </a:r>
            <a:r>
              <a:rPr lang="en-US" altLang="en-US" sz="1000" dirty="0">
                <a:solidFill>
                  <a:srgbClr val="006000"/>
                </a:solidFill>
                <a:latin typeface="Times New Roman" pitchFamily="18" charset="0"/>
              </a:rPr>
              <a:t>Oct. 2014</a:t>
            </a:r>
            <a:r>
              <a:rPr lang="en-US" altLang="en-US" sz="1000" baseline="0" dirty="0">
                <a:solidFill>
                  <a:srgbClr val="006000"/>
                </a:solidFill>
                <a:latin typeface="Times New Roman" pitchFamily="18" charset="0"/>
              </a:rPr>
              <a:t> </a:t>
            </a:r>
            <a:r>
              <a:rPr lang="en-US" altLang="en-US" sz="1000" dirty="0">
                <a:solidFill>
                  <a:srgbClr val="006000"/>
                </a:solidFill>
                <a:latin typeface="Times New Roman" pitchFamily="18" charset="0"/>
              </a:rPr>
              <a:t>Slide [</a:t>
            </a:r>
            <a:fld id="{F872AE7D-4622-4700-AF22-F0D206F25D94}" type="slidenum">
              <a:rPr lang="en-US" altLang="en-US" sz="1000" smtClean="0">
                <a:solidFill>
                  <a:srgbClr val="006000"/>
                </a:solidFill>
                <a:latin typeface="Times New Roman" pitchFamily="18" charset="0"/>
              </a:rPr>
              <a:t>‹#›</a:t>
            </a:fld>
            <a:r>
              <a:rPr lang="en-US" altLang="en-US" sz="1000" dirty="0">
                <a:solidFill>
                  <a:srgbClr val="006000"/>
                </a:solidFill>
                <a:latin typeface="Times New Roman" pitchFamily="18" charset="0"/>
              </a:rPr>
              <a:t>]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30945"/>
            <a:ext cx="9214338" cy="32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101B4-8D36-43EA-9C61-A9C4DF6F6F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A42B8-4953-4413-A21E-CF250FD74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5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525A-BFDB-494C-BA1E-2EC507A6D688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DD54D-C86B-4BE8-BC46-4FBFB6A07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2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4457700" y="849309"/>
            <a:ext cx="38100" cy="5871531"/>
          </a:xfrm>
          <a:prstGeom prst="line">
            <a:avLst/>
          </a:prstGeom>
          <a:ln>
            <a:solidFill>
              <a:srgbClr val="509E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7258" y="3887631"/>
            <a:ext cx="89494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38100" y="78059"/>
            <a:ext cx="9105900" cy="6387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rgbClr val="509E2F"/>
                </a:solidFill>
                <a:latin typeface="Orgon Slab" panose="02000503000000020004" pitchFamily="50" charset="0"/>
              </a:rPr>
              <a:t>DEPARTMENT OF BIOLOGICAL SCIENCES</a:t>
            </a:r>
          </a:p>
          <a:p>
            <a:r>
              <a:rPr lang="en-US" sz="2400" b="1" dirty="0">
                <a:latin typeface="Orgon Slab" panose="02000503000000020004" pitchFamily="50" charset="0"/>
              </a:rPr>
              <a:t>Microbiology Education and Public Engagement with Science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33347" y="716819"/>
            <a:ext cx="4324354" cy="322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4300" indent="-1143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>
              <a:lnSpc>
                <a:spcPct val="120000"/>
              </a:lnSpc>
              <a:spcBef>
                <a:spcPct val="10000"/>
              </a:spcBef>
              <a:buFontTx/>
              <a:buNone/>
              <a:defRPr/>
            </a:pPr>
            <a:r>
              <a:rPr lang="en-US" altLang="en-US" sz="1400" b="1" u="sng" dirty="0">
                <a:solidFill>
                  <a:srgbClr val="509E2F"/>
                </a:solidFill>
                <a:latin typeface="Orgon Slab" panose="02000503000000020004" pitchFamily="50" charset="0"/>
              </a:rPr>
              <a:t>Research Interests</a:t>
            </a:r>
            <a:endParaRPr lang="en-US" altLang="en-US" sz="1400" dirty="0">
              <a:solidFill>
                <a:srgbClr val="509E2F"/>
              </a:solidFill>
              <a:latin typeface="Orgon Slab" panose="02000503000000020004" pitchFamily="50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1600" dirty="0">
                <a:latin typeface="Orgon Slab" panose="02000503000000020004" pitchFamily="50" charset="0"/>
              </a:rPr>
              <a:t>Microbiology education</a:t>
            </a:r>
          </a:p>
          <a:p>
            <a:pPr marL="282575" lvl="1" indent="180975">
              <a:spcBef>
                <a:spcPct val="0"/>
              </a:spcBef>
              <a:defRPr/>
            </a:pPr>
            <a:r>
              <a:rPr lang="en-US" altLang="en-US" sz="1200" dirty="0">
                <a:latin typeface="Orgon Slab" panose="02000503000000020004" pitchFamily="50" charset="0"/>
              </a:rPr>
              <a:t>Assessment of active learning strategies in STEM education</a:t>
            </a:r>
          </a:p>
          <a:p>
            <a:pPr marL="282575" lvl="1" indent="180975">
              <a:spcBef>
                <a:spcPct val="0"/>
              </a:spcBef>
              <a:defRPr/>
            </a:pPr>
            <a:r>
              <a:rPr lang="en-US" altLang="en-US" sz="1200" dirty="0">
                <a:latin typeface="Orgon Slab" panose="02000503000000020004" pitchFamily="50" charset="0"/>
              </a:rPr>
              <a:t>K12 Education and Outreach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 sz="1600" dirty="0">
                <a:latin typeface="Orgon Slab" panose="02000503000000020004" pitchFamily="50" charset="0"/>
              </a:rPr>
              <a:t>Public Engagement with Science</a:t>
            </a:r>
          </a:p>
          <a:p>
            <a:pPr marL="282575" lvl="1" indent="233363">
              <a:spcBef>
                <a:spcPct val="0"/>
              </a:spcBef>
              <a:defRPr/>
            </a:pPr>
            <a:r>
              <a:rPr lang="en-US" altLang="en-US" sz="1200" dirty="0">
                <a:latin typeface="Orgon Slab" panose="02000503000000020004" pitchFamily="50" charset="0"/>
              </a:rPr>
              <a:t>Public perception of synthetic biology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 sz="1600" dirty="0">
                <a:latin typeface="Orgon Slab" panose="02000503000000020004" pitchFamily="50" charset="0"/>
              </a:rPr>
              <a:t>Soybean/</a:t>
            </a:r>
            <a:r>
              <a:rPr lang="en-US" altLang="en-US" sz="1600" i="1" dirty="0" err="1">
                <a:latin typeface="Orgon Slab" panose="02000503000000020004" pitchFamily="50" charset="0"/>
              </a:rPr>
              <a:t>Bradyrhizobium</a:t>
            </a:r>
            <a:r>
              <a:rPr lang="en-US" altLang="en-US" sz="1600" i="1" dirty="0">
                <a:latin typeface="Orgon Slab" panose="02000503000000020004" pitchFamily="50" charset="0"/>
              </a:rPr>
              <a:t> japonicum</a:t>
            </a:r>
            <a:r>
              <a:rPr lang="en-US" altLang="en-US" sz="1600" dirty="0">
                <a:latin typeface="Orgon Slab" panose="02000503000000020004" pitchFamily="50" charset="0"/>
              </a:rPr>
              <a:t> symbiosis</a:t>
            </a:r>
          </a:p>
          <a:p>
            <a:pPr marL="282575" lvl="1" indent="233363">
              <a:spcBef>
                <a:spcPct val="0"/>
              </a:spcBef>
              <a:defRPr/>
            </a:pPr>
            <a:r>
              <a:rPr lang="en-US" altLang="en-US" sz="1200" dirty="0">
                <a:latin typeface="Orgon Slab" panose="02000503000000020004" pitchFamily="50" charset="0"/>
              </a:rPr>
              <a:t>Drought tolerant symbiotic bacteria</a:t>
            </a:r>
          </a:p>
          <a:p>
            <a:pPr marL="282575" lvl="1" indent="233363">
              <a:spcBef>
                <a:spcPct val="0"/>
              </a:spcBef>
              <a:defRPr/>
            </a:pPr>
            <a:r>
              <a:rPr lang="en-US" altLang="en-US" sz="1200" dirty="0">
                <a:latin typeface="Orgon Slab" panose="02000503000000020004" pitchFamily="50" charset="0"/>
              </a:rPr>
              <a:t>Quorum sensing in symbiotic  bacteria</a:t>
            </a:r>
          </a:p>
          <a:p>
            <a:pPr marL="282575" lvl="1" indent="233363">
              <a:spcBef>
                <a:spcPct val="0"/>
              </a:spcBef>
              <a:defRPr/>
            </a:pPr>
            <a:r>
              <a:rPr lang="en-US" altLang="en-US" sz="1200" dirty="0">
                <a:latin typeface="Orgon Slab" panose="02000503000000020004" pitchFamily="50" charset="0"/>
              </a:rPr>
              <a:t>Novel quorum sensing molecules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 sz="1600" dirty="0">
                <a:latin typeface="Orgon Slab" panose="02000503000000020004" pitchFamily="50" charset="0"/>
              </a:rPr>
              <a:t>Anti-bacterial treatments</a:t>
            </a:r>
          </a:p>
          <a:p>
            <a:pPr marL="282575" lvl="1" indent="180975">
              <a:spcBef>
                <a:spcPct val="0"/>
              </a:spcBef>
              <a:defRPr/>
            </a:pPr>
            <a:r>
              <a:rPr lang="en-US" altLang="en-US" sz="1200" dirty="0">
                <a:latin typeface="Orgon Slab" panose="02000503000000020004" pitchFamily="50" charset="0"/>
              </a:rPr>
              <a:t>Characterization of anti-bacterial materials</a:t>
            </a:r>
          </a:p>
          <a:p>
            <a:pPr marL="282575" lvl="1" indent="180975">
              <a:spcBef>
                <a:spcPct val="0"/>
              </a:spcBef>
              <a:defRPr/>
            </a:pPr>
            <a:r>
              <a:rPr lang="en-US" altLang="en-US" sz="1200" dirty="0">
                <a:latin typeface="Orgon Slab" panose="02000503000000020004" pitchFamily="50" charset="0"/>
              </a:rPr>
              <a:t>Development of anti-bacterial materials</a:t>
            </a:r>
            <a:endParaRPr lang="en-US" altLang="en-US" sz="1000" dirty="0">
              <a:latin typeface="Orgon Slab" panose="02000503000000020004" pitchFamily="50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9308" y="4044702"/>
            <a:ext cx="434649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063" indent="-119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300" b="1" dirty="0">
                <a:latin typeface="Orgon Slab" panose="02000503000000020004" pitchFamily="50" charset="0"/>
              </a:rPr>
              <a:t>Dave Westenberg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300" dirty="0">
                <a:latin typeface="Orgon Slab" panose="02000503000000020004" pitchFamily="50" charset="0"/>
              </a:rPr>
              <a:t>Curators Teaching Professor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300" dirty="0">
                <a:latin typeface="Orgon Slab" panose="02000503000000020004" pitchFamily="50" charset="0"/>
              </a:rPr>
              <a:t>Biological Sciences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300" dirty="0">
                <a:latin typeface="Orgon Slab" panose="02000503000000020004" pitchFamily="50" charset="0"/>
              </a:rPr>
              <a:t>djwesten@mst.edu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300" dirty="0">
                <a:latin typeface="Orgon Slab" panose="02000503000000020004" pitchFamily="50" charset="0"/>
              </a:rPr>
              <a:t>http://sites.mst.edu/djwesten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300" dirty="0">
                <a:latin typeface="Orgon Slab" panose="02000503000000020004" pitchFamily="50" charset="0"/>
              </a:rPr>
              <a:t>573-341-4798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300" dirty="0">
              <a:latin typeface="Arial Unicode MS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300" b="1" u="sng" dirty="0">
                <a:solidFill>
                  <a:srgbClr val="509E2F"/>
                </a:solidFill>
                <a:latin typeface="Orgon Slab" panose="02000503000000020004" pitchFamily="50" charset="0"/>
              </a:rPr>
              <a:t>Funding</a:t>
            </a:r>
          </a:p>
          <a:p>
            <a:pPr>
              <a:spcBef>
                <a:spcPct val="0"/>
              </a:spcBef>
            </a:pPr>
            <a:r>
              <a:rPr lang="en-US" altLang="en-US" sz="1300" dirty="0">
                <a:latin typeface="Orgon Slab" panose="02000503000000020004" pitchFamily="50" charset="0"/>
              </a:rPr>
              <a:t>Missouri Department of Higher Education, National Science </a:t>
            </a:r>
            <a:r>
              <a:rPr lang="en-US" altLang="en-US" sz="1300" dirty="0" err="1">
                <a:latin typeface="Orgon Slab" panose="02000503000000020004" pitchFamily="50" charset="0"/>
              </a:rPr>
              <a:t>Fdn</a:t>
            </a:r>
            <a:r>
              <a:rPr lang="en-US" altLang="en-US" sz="1300" dirty="0">
                <a:latin typeface="Orgon Slab" panose="02000503000000020004" pitchFamily="50" charset="0"/>
              </a:rPr>
              <a:t>, USDA, Missouri Soybean Merch. Council</a:t>
            </a:r>
            <a:endParaRPr lang="en-US" altLang="en-US" sz="1300" b="1" u="sng" dirty="0">
              <a:latin typeface="Orgon Slab" panose="02000503000000020004" pitchFamily="50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585995" y="3908538"/>
            <a:ext cx="4474742" cy="202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063" indent="-119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>
              <a:lnSpc>
                <a:spcPct val="105000"/>
              </a:lnSpc>
              <a:buFontTx/>
              <a:buNone/>
            </a:pPr>
            <a:r>
              <a:rPr lang="en-US" altLang="en-US" sz="1400" b="1" u="sng" dirty="0">
                <a:solidFill>
                  <a:srgbClr val="509E2F"/>
                </a:solidFill>
                <a:latin typeface="Orgon Slab" pitchFamily="50" charset="0"/>
              </a:rPr>
              <a:t>Keywords</a:t>
            </a:r>
          </a:p>
          <a:p>
            <a:pPr>
              <a:spcBef>
                <a:spcPts val="200"/>
              </a:spcBef>
              <a:buSzPct val="110000"/>
            </a:pPr>
            <a:r>
              <a:rPr lang="en-US" altLang="en-US" sz="1200" dirty="0">
                <a:latin typeface="Orgon Slab" pitchFamily="50" charset="0"/>
              </a:rPr>
              <a:t>Synthetic biology, Microbiology Education, Public Engagement with Science</a:t>
            </a:r>
          </a:p>
          <a:p>
            <a:pPr>
              <a:buFontTx/>
              <a:buNone/>
            </a:pPr>
            <a:r>
              <a:rPr lang="en-US" altLang="en-US" sz="1400" b="1" u="sng" dirty="0">
                <a:solidFill>
                  <a:srgbClr val="509E2F"/>
                </a:solidFill>
                <a:latin typeface="Orgon Slab" pitchFamily="50" charset="0"/>
              </a:rPr>
              <a:t>Recognitions/Significant  Achievements</a:t>
            </a:r>
          </a:p>
          <a:p>
            <a:pPr>
              <a:spcBef>
                <a:spcPts val="200"/>
              </a:spcBef>
              <a:buSzPct val="110000"/>
            </a:pPr>
            <a:r>
              <a:rPr lang="en-US" altLang="en-US" sz="1200" dirty="0">
                <a:latin typeface="Orgon Slab" pitchFamily="50" charset="0"/>
              </a:rPr>
              <a:t>HHMI </a:t>
            </a:r>
            <a:r>
              <a:rPr lang="en-US" altLang="en-US" sz="1200" dirty="0" err="1">
                <a:latin typeface="Orgon Slab" pitchFamily="50" charset="0"/>
              </a:rPr>
              <a:t>Biointeractive</a:t>
            </a:r>
            <a:r>
              <a:rPr lang="en-US" altLang="en-US" sz="1200" dirty="0">
                <a:latin typeface="Orgon Slab" pitchFamily="50" charset="0"/>
              </a:rPr>
              <a:t> Teaching Ambassador</a:t>
            </a:r>
          </a:p>
          <a:p>
            <a:pPr>
              <a:spcBef>
                <a:spcPts val="200"/>
              </a:spcBef>
              <a:buSzPct val="110000"/>
            </a:pPr>
            <a:r>
              <a:rPr lang="en-US" altLang="en-US" sz="1200" dirty="0">
                <a:latin typeface="Orgon Slab" pitchFamily="50" charset="0"/>
              </a:rPr>
              <a:t>College of Arts, Science, and Education Dean’s Medal</a:t>
            </a:r>
          </a:p>
          <a:p>
            <a:pPr>
              <a:spcBef>
                <a:spcPts val="200"/>
              </a:spcBef>
              <a:buSzPct val="110000"/>
            </a:pPr>
            <a:r>
              <a:rPr lang="en-US" altLang="en-US" sz="1200" dirty="0">
                <a:latin typeface="Orgon Slab" pitchFamily="50" charset="0"/>
              </a:rPr>
              <a:t>American Society for Microbiology </a:t>
            </a:r>
            <a:r>
              <a:rPr lang="en-US" altLang="en-US" sz="1200" dirty="0" err="1">
                <a:latin typeface="Orgon Slab" pitchFamily="50" charset="0"/>
              </a:rPr>
              <a:t>Carski</a:t>
            </a:r>
            <a:r>
              <a:rPr lang="en-US" altLang="en-US" sz="1200" dirty="0">
                <a:latin typeface="Orgon Slab" pitchFamily="50" charset="0"/>
              </a:rPr>
              <a:t> Award</a:t>
            </a:r>
          </a:p>
          <a:p>
            <a:pPr>
              <a:spcBef>
                <a:spcPts val="200"/>
              </a:spcBef>
              <a:buSzPct val="110000"/>
            </a:pPr>
            <a:r>
              <a:rPr lang="en-US" altLang="en-US" sz="1200" dirty="0">
                <a:latin typeface="Orgon Slab" pitchFamily="50" charset="0"/>
              </a:rPr>
              <a:t>UM President’s Award for Community Engagement</a:t>
            </a:r>
          </a:p>
          <a:p>
            <a:pPr>
              <a:spcBef>
                <a:spcPts val="200"/>
              </a:spcBef>
              <a:buSzPct val="110000"/>
            </a:pPr>
            <a:r>
              <a:rPr lang="en-US" altLang="en-US" sz="1200" dirty="0">
                <a:latin typeface="Orgon Slab" pitchFamily="50" charset="0"/>
              </a:rPr>
              <a:t>Academy of Sciences St. Louis Science Educator Award 2017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90294" y="771522"/>
            <a:ext cx="1468794" cy="11015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69846" y="1909039"/>
            <a:ext cx="1489242" cy="838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10832" y="849309"/>
            <a:ext cx="1996714" cy="15308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32204" y="4044702"/>
            <a:ext cx="1702364" cy="1592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69846" y="2795173"/>
            <a:ext cx="1508266" cy="1003938"/>
          </a:xfrm>
          <a:prstGeom prst="rect">
            <a:avLst/>
          </a:prstGeom>
        </p:spPr>
      </p:pic>
      <p:pic>
        <p:nvPicPr>
          <p:cNvPr id="7" name="Picture 6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E7537C33-5E37-5773-B050-2FD4E2AC4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832" y="2471955"/>
            <a:ext cx="1996712" cy="13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63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9248</TotalTime>
  <Words>155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Arial Unicode MS</vt:lpstr>
      <vt:lpstr>Calibri</vt:lpstr>
      <vt:lpstr>Calibri Light</vt:lpstr>
      <vt:lpstr>Orgon Slab</vt:lpstr>
      <vt:lpstr>Times New Roman</vt:lpstr>
      <vt:lpstr>Office Theme</vt:lpstr>
      <vt:lpstr>1_Custom Design</vt:lpstr>
      <vt:lpstr>Custom Design</vt:lpstr>
      <vt:lpstr>PowerPoint Presentation</vt:lpstr>
    </vt:vector>
  </TitlesOfParts>
  <Company>Missouri University of Science and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Miner</dc:creator>
  <cp:lastModifiedBy>Sheppard, Kathleen</cp:lastModifiedBy>
  <cp:revision>420</cp:revision>
  <cp:lastPrinted>2014-10-02T23:52:06Z</cp:lastPrinted>
  <dcterms:created xsi:type="dcterms:W3CDTF">2011-01-20T20:51:22Z</dcterms:created>
  <dcterms:modified xsi:type="dcterms:W3CDTF">2024-04-22T19:41:31Z</dcterms:modified>
</cp:coreProperties>
</file>